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2"/>
  </p:notesMasterIdLst>
  <p:handoutMasterIdLst>
    <p:handoutMasterId r:id="rId23"/>
  </p:handoutMasterIdLst>
  <p:sldIdLst>
    <p:sldId id="267" r:id="rId2"/>
    <p:sldId id="268" r:id="rId3"/>
    <p:sldId id="269" r:id="rId4"/>
    <p:sldId id="278" r:id="rId5"/>
    <p:sldId id="270" r:id="rId6"/>
    <p:sldId id="279" r:id="rId7"/>
    <p:sldId id="290" r:id="rId8"/>
    <p:sldId id="294" r:id="rId9"/>
    <p:sldId id="293" r:id="rId10"/>
    <p:sldId id="285" r:id="rId11"/>
    <p:sldId id="273" r:id="rId12"/>
    <p:sldId id="274" r:id="rId13"/>
    <p:sldId id="291" r:id="rId14"/>
    <p:sldId id="282" r:id="rId15"/>
    <p:sldId id="289" r:id="rId16"/>
    <p:sldId id="292" r:id="rId17"/>
    <p:sldId id="296" r:id="rId18"/>
    <p:sldId id="288" r:id="rId19"/>
    <p:sldId id="276" r:id="rId20"/>
    <p:sldId id="284" r:id="rId2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76" autoAdjust="0"/>
    <p:restoredTop sz="94660"/>
  </p:normalViewPr>
  <p:slideViewPr>
    <p:cSldViewPr snapToGrid="0">
      <p:cViewPr varScale="1">
        <p:scale>
          <a:sx n="108" d="100"/>
          <a:sy n="108" d="100"/>
        </p:scale>
        <p:origin x="11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F7225B56-4312-49DE-8A2C-67F1EB6C3D26}" type="datetimeFigureOut">
              <a:rPr lang="en-US" smtClean="0"/>
              <a:t>8/26/2020</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00449386-FCE0-41CB-953D-AC36F82992A9}" type="slidenum">
              <a:rPr lang="en-US" smtClean="0"/>
              <a:t>‹#›</a:t>
            </a:fld>
            <a:endParaRPr lang="en-US"/>
          </a:p>
        </p:txBody>
      </p:sp>
    </p:spTree>
    <p:extLst>
      <p:ext uri="{BB962C8B-B14F-4D97-AF65-F5344CB8AC3E}">
        <p14:creationId xmlns:p14="http://schemas.microsoft.com/office/powerpoint/2010/main" val="599665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740B6A3A-3D62-4678-A367-43A9377CB6B7}" type="datetimeFigureOut">
              <a:rPr lang="en-US" smtClean="0"/>
              <a:t>8/26/2020</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05597006-2205-4305-8808-C1FDFF189B5C}" type="slidenum">
              <a:rPr lang="en-US" smtClean="0"/>
              <a:t>‹#›</a:t>
            </a:fld>
            <a:endParaRPr lang="en-US"/>
          </a:p>
        </p:txBody>
      </p:sp>
    </p:spTree>
    <p:extLst>
      <p:ext uri="{BB962C8B-B14F-4D97-AF65-F5344CB8AC3E}">
        <p14:creationId xmlns:p14="http://schemas.microsoft.com/office/powerpoint/2010/main" val="103218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97006-2205-4305-8808-C1FDFF189B5C}" type="slidenum">
              <a:rPr lang="en-US" smtClean="0"/>
              <a:t>1</a:t>
            </a:fld>
            <a:endParaRPr lang="en-US"/>
          </a:p>
        </p:txBody>
      </p:sp>
    </p:spTree>
    <p:extLst>
      <p:ext uri="{BB962C8B-B14F-4D97-AF65-F5344CB8AC3E}">
        <p14:creationId xmlns:p14="http://schemas.microsoft.com/office/powerpoint/2010/main" val="2763857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E6CA7C-1B6F-498F-A118-F7230936F19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9180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E6CA7C-1B6F-498F-A118-F7230936F19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0413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597006-2205-4305-8808-C1FDFF189B5C}" type="slidenum">
              <a:rPr lang="en-US" smtClean="0"/>
              <a:t>13</a:t>
            </a:fld>
            <a:endParaRPr lang="en-US"/>
          </a:p>
        </p:txBody>
      </p:sp>
    </p:spTree>
    <p:extLst>
      <p:ext uri="{BB962C8B-B14F-4D97-AF65-F5344CB8AC3E}">
        <p14:creationId xmlns:p14="http://schemas.microsoft.com/office/powerpoint/2010/main" val="4272425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97006-2205-4305-8808-C1FDFF189B5C}" type="slidenum">
              <a:rPr lang="en-US" smtClean="0"/>
              <a:t>14</a:t>
            </a:fld>
            <a:endParaRPr lang="en-US"/>
          </a:p>
        </p:txBody>
      </p:sp>
    </p:spTree>
    <p:extLst>
      <p:ext uri="{BB962C8B-B14F-4D97-AF65-F5344CB8AC3E}">
        <p14:creationId xmlns:p14="http://schemas.microsoft.com/office/powerpoint/2010/main" val="50453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97006-2205-4305-8808-C1FDFF189B5C}" type="slidenum">
              <a:rPr lang="en-US" smtClean="0"/>
              <a:t>15</a:t>
            </a:fld>
            <a:endParaRPr lang="en-US"/>
          </a:p>
        </p:txBody>
      </p:sp>
    </p:spTree>
    <p:extLst>
      <p:ext uri="{BB962C8B-B14F-4D97-AF65-F5344CB8AC3E}">
        <p14:creationId xmlns:p14="http://schemas.microsoft.com/office/powerpoint/2010/main" val="927863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597006-2205-4305-8808-C1FDFF189B5C}" type="slidenum">
              <a:rPr lang="en-US" smtClean="0"/>
              <a:t>16</a:t>
            </a:fld>
            <a:endParaRPr lang="en-US"/>
          </a:p>
        </p:txBody>
      </p:sp>
    </p:spTree>
    <p:extLst>
      <p:ext uri="{BB962C8B-B14F-4D97-AF65-F5344CB8AC3E}">
        <p14:creationId xmlns:p14="http://schemas.microsoft.com/office/powerpoint/2010/main" val="301030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97006-2205-4305-8808-C1FDFF189B5C}" type="slidenum">
              <a:rPr lang="en-US" smtClean="0"/>
              <a:t>18</a:t>
            </a:fld>
            <a:endParaRPr lang="en-US"/>
          </a:p>
        </p:txBody>
      </p:sp>
    </p:spTree>
    <p:extLst>
      <p:ext uri="{BB962C8B-B14F-4D97-AF65-F5344CB8AC3E}">
        <p14:creationId xmlns:p14="http://schemas.microsoft.com/office/powerpoint/2010/main" val="932536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97006-2205-4305-8808-C1FDFF189B5C}" type="slidenum">
              <a:rPr lang="en-US" smtClean="0"/>
              <a:t>19</a:t>
            </a:fld>
            <a:endParaRPr lang="en-US"/>
          </a:p>
        </p:txBody>
      </p:sp>
    </p:spTree>
    <p:extLst>
      <p:ext uri="{BB962C8B-B14F-4D97-AF65-F5344CB8AC3E}">
        <p14:creationId xmlns:p14="http://schemas.microsoft.com/office/powerpoint/2010/main" val="3287697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97006-2205-4305-8808-C1FDFF189B5C}" type="slidenum">
              <a:rPr lang="en-US" smtClean="0"/>
              <a:t>20</a:t>
            </a:fld>
            <a:endParaRPr lang="en-US"/>
          </a:p>
        </p:txBody>
      </p:sp>
    </p:spTree>
    <p:extLst>
      <p:ext uri="{BB962C8B-B14F-4D97-AF65-F5344CB8AC3E}">
        <p14:creationId xmlns:p14="http://schemas.microsoft.com/office/powerpoint/2010/main" val="285344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E6CA7C-1B6F-498F-A118-F7230936F19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8341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97006-2205-4305-8808-C1FDFF189B5C}" type="slidenum">
              <a:rPr lang="en-US" smtClean="0"/>
              <a:t>3</a:t>
            </a:fld>
            <a:endParaRPr lang="en-US"/>
          </a:p>
        </p:txBody>
      </p:sp>
    </p:spTree>
    <p:extLst>
      <p:ext uri="{BB962C8B-B14F-4D97-AF65-F5344CB8AC3E}">
        <p14:creationId xmlns:p14="http://schemas.microsoft.com/office/powerpoint/2010/main" val="628998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5597006-2205-4305-8808-C1FDFF189B5C}" type="slidenum">
              <a:rPr lang="en-US" smtClean="0"/>
              <a:t>4</a:t>
            </a:fld>
            <a:endParaRPr lang="en-US"/>
          </a:p>
        </p:txBody>
      </p:sp>
    </p:spTree>
    <p:extLst>
      <p:ext uri="{BB962C8B-B14F-4D97-AF65-F5344CB8AC3E}">
        <p14:creationId xmlns:p14="http://schemas.microsoft.com/office/powerpoint/2010/main" val="193692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597006-2205-4305-8808-C1FDFF189B5C}" type="slidenum">
              <a:rPr lang="en-US" smtClean="0"/>
              <a:t>5</a:t>
            </a:fld>
            <a:endParaRPr lang="en-US"/>
          </a:p>
        </p:txBody>
      </p:sp>
    </p:spTree>
    <p:extLst>
      <p:ext uri="{BB962C8B-B14F-4D97-AF65-F5344CB8AC3E}">
        <p14:creationId xmlns:p14="http://schemas.microsoft.com/office/powerpoint/2010/main" val="103018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97006-2205-4305-8808-C1FDFF189B5C}" type="slidenum">
              <a:rPr lang="en-US" smtClean="0"/>
              <a:t>6</a:t>
            </a:fld>
            <a:endParaRPr lang="en-US"/>
          </a:p>
        </p:txBody>
      </p:sp>
    </p:spTree>
    <p:extLst>
      <p:ext uri="{BB962C8B-B14F-4D97-AF65-F5344CB8AC3E}">
        <p14:creationId xmlns:p14="http://schemas.microsoft.com/office/powerpoint/2010/main" val="3195233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97006-2205-4305-8808-C1FDFF189B5C}" type="slidenum">
              <a:rPr lang="en-US" smtClean="0"/>
              <a:t>7</a:t>
            </a:fld>
            <a:endParaRPr lang="en-US"/>
          </a:p>
        </p:txBody>
      </p:sp>
    </p:spTree>
    <p:extLst>
      <p:ext uri="{BB962C8B-B14F-4D97-AF65-F5344CB8AC3E}">
        <p14:creationId xmlns:p14="http://schemas.microsoft.com/office/powerpoint/2010/main" val="208610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597006-2205-4305-8808-C1FDFF189B5C}" type="slidenum">
              <a:rPr lang="en-US" smtClean="0"/>
              <a:t>9</a:t>
            </a:fld>
            <a:endParaRPr lang="en-US"/>
          </a:p>
        </p:txBody>
      </p:sp>
    </p:spTree>
    <p:extLst>
      <p:ext uri="{BB962C8B-B14F-4D97-AF65-F5344CB8AC3E}">
        <p14:creationId xmlns:p14="http://schemas.microsoft.com/office/powerpoint/2010/main" val="3434481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597006-2205-4305-8808-C1FDFF189B5C}" type="slidenum">
              <a:rPr lang="en-US" smtClean="0"/>
              <a:t>10</a:t>
            </a:fld>
            <a:endParaRPr lang="en-US"/>
          </a:p>
        </p:txBody>
      </p:sp>
    </p:spTree>
    <p:extLst>
      <p:ext uri="{BB962C8B-B14F-4D97-AF65-F5344CB8AC3E}">
        <p14:creationId xmlns:p14="http://schemas.microsoft.com/office/powerpoint/2010/main" val="326423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F4C4F24D-7A04-4F28-832A-80C642BB7E63}"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070D6-55AB-41AB-B105-2836973A8003}"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36592396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C4F24D-7A04-4F28-832A-80C642BB7E63}"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236865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C4F24D-7A04-4F28-832A-80C642BB7E63}" type="datetimeFigureOut">
              <a:rPr lang="en-US" smtClean="0"/>
              <a:t>8/26/2020</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8222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C4F24D-7A04-4F28-832A-80C642BB7E63}"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2987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4C4F24D-7A04-4F28-832A-80C642BB7E63}"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252429939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4C4F24D-7A04-4F28-832A-80C642BB7E63}"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102307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4C4F24D-7A04-4F28-832A-80C642BB7E63}"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362575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4C4F24D-7A04-4F28-832A-80C642BB7E63}"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240408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4F24D-7A04-4F28-832A-80C642BB7E63}"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64485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4C4F24D-7A04-4F28-832A-80C642BB7E63}"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070D6-55AB-41AB-B105-2836973A8003}"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33606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F4C4F24D-7A04-4F28-832A-80C642BB7E63}" type="datetimeFigureOut">
              <a:rPr lang="en-US" smtClean="0"/>
              <a:t>8/26/2020</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0DF070D6-55AB-41AB-B105-2836973A8003}" type="slidenum">
              <a:rPr lang="en-US" smtClean="0"/>
              <a:t>‹#›</a:t>
            </a:fld>
            <a:endParaRPr lang="en-US"/>
          </a:p>
        </p:txBody>
      </p:sp>
    </p:spTree>
    <p:extLst>
      <p:ext uri="{BB962C8B-B14F-4D97-AF65-F5344CB8AC3E}">
        <p14:creationId xmlns:p14="http://schemas.microsoft.com/office/powerpoint/2010/main" val="236886684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4C4F24D-7A04-4F28-832A-80C642BB7E63}" type="datetimeFigureOut">
              <a:rPr lang="en-US" smtClean="0"/>
              <a:t>8/26/2020</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DF070D6-55AB-41AB-B105-2836973A8003}" type="slidenum">
              <a:rPr lang="en-US" smtClean="0"/>
              <a:t>‹#›</a:t>
            </a:fld>
            <a:endParaRPr lang="en-US"/>
          </a:p>
        </p:txBody>
      </p:sp>
    </p:spTree>
    <p:extLst>
      <p:ext uri="{BB962C8B-B14F-4D97-AF65-F5344CB8AC3E}">
        <p14:creationId xmlns:p14="http://schemas.microsoft.com/office/powerpoint/2010/main" val="1143770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j.gov/dca/divisions/dlgs/programs/certification.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j.gov/dca/divisions/dlgs/lfns/20/2020-13.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j.gov/dca/divisions/dlgs/programs/certification.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j.gov/dca/divisions/dlgs/programs/certification.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66800"/>
            <a:ext cx="7391400" cy="4038600"/>
          </a:xfrm>
        </p:spPr>
        <p:txBody>
          <a:bodyPr>
            <a:normAutofit fontScale="90000"/>
          </a:bodyPr>
          <a:lstStyle/>
          <a:p>
            <a:pPr algn="ctr"/>
            <a:r>
              <a:rPr lang="en-US" sz="2800" dirty="0"/>
              <a:t>New Jersey Department of Community Affairs</a:t>
            </a:r>
            <a:br>
              <a:rPr lang="en-US" sz="2800" dirty="0"/>
            </a:br>
            <a:r>
              <a:rPr lang="en-US" sz="2800" dirty="0"/>
              <a:t>Division of Local Government Services</a:t>
            </a:r>
            <a:br>
              <a:rPr lang="en-US" sz="2800" dirty="0"/>
            </a:br>
            <a:r>
              <a:rPr lang="en-US" sz="2800" dirty="0"/>
              <a:t>Certification Unit</a:t>
            </a:r>
            <a:br>
              <a:rPr lang="en-US" sz="2800" dirty="0"/>
            </a:br>
            <a:br>
              <a:rPr lang="en-US" sz="2800" dirty="0"/>
            </a:br>
            <a:br>
              <a:rPr lang="en-US" sz="2800" dirty="0"/>
            </a:br>
            <a:r>
              <a:rPr lang="en-US" sz="2000" dirty="0"/>
              <a:t>Shannon Hudak, Manager</a:t>
            </a:r>
            <a:br>
              <a:rPr lang="en-US" sz="2000" dirty="0"/>
            </a:br>
            <a:r>
              <a:rPr lang="en-US" sz="2000" dirty="0"/>
              <a:t>Email: shannon.hudak@dca.nj.gov</a:t>
            </a:r>
            <a:br>
              <a:rPr lang="en-US" sz="2000" dirty="0"/>
            </a:br>
            <a:r>
              <a:rPr lang="en-US" sz="2000" dirty="0"/>
              <a:t>Direct Line: (609) 292-9757</a:t>
            </a:r>
            <a:br>
              <a:rPr lang="en-US" sz="2000" dirty="0"/>
            </a:br>
            <a:br>
              <a:rPr lang="en-US" sz="2000" dirty="0"/>
            </a:br>
            <a:br>
              <a:rPr lang="en-US" sz="2000" dirty="0"/>
            </a:br>
            <a:r>
              <a:rPr lang="en-US" sz="2000" dirty="0"/>
              <a:t>Website: http://www.nj.gov/dca/divisions/dlgs/programs/certification.html</a:t>
            </a:r>
            <a:br>
              <a:rPr lang="en-US" sz="2800" dirty="0"/>
            </a:br>
            <a:endParaRPr lang="en-US" sz="2800" dirty="0"/>
          </a:p>
        </p:txBody>
      </p:sp>
      <p:sp>
        <p:nvSpPr>
          <p:cNvPr id="3" name="Subtitle 2"/>
          <p:cNvSpPr>
            <a:spLocks noGrp="1"/>
          </p:cNvSpPr>
          <p:nvPr>
            <p:ph type="subTitle" idx="1"/>
          </p:nvPr>
        </p:nvSpPr>
        <p:spPr/>
        <p:txBody>
          <a:bodyPr/>
          <a:lstStyle/>
          <a:p>
            <a:pPr algn="ctr"/>
            <a:endParaRPr lang="en-US" dirty="0"/>
          </a:p>
        </p:txBody>
      </p:sp>
    </p:spTree>
    <p:extLst>
      <p:ext uri="{BB962C8B-B14F-4D97-AF65-F5344CB8AC3E}">
        <p14:creationId xmlns:p14="http://schemas.microsoft.com/office/powerpoint/2010/main" val="358088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Statistics</a:t>
            </a:r>
          </a:p>
        </p:txBody>
      </p:sp>
      <p:sp>
        <p:nvSpPr>
          <p:cNvPr id="3" name="Content Placeholder 2"/>
          <p:cNvSpPr>
            <a:spLocks noGrp="1"/>
          </p:cNvSpPr>
          <p:nvPr>
            <p:ph idx="1"/>
          </p:nvPr>
        </p:nvSpPr>
        <p:spPr/>
        <p:txBody>
          <a:bodyPr/>
          <a:lstStyle/>
          <a:p>
            <a:r>
              <a:rPr lang="en-US" dirty="0"/>
              <a:t>Recent QPA Exam Statistics</a:t>
            </a:r>
          </a:p>
          <a:p>
            <a:pPr lvl="1"/>
            <a:r>
              <a:rPr lang="en-US" dirty="0"/>
              <a:t>December 2019 – 74 examinees (52 new; 22 repeat) – </a:t>
            </a:r>
            <a:r>
              <a:rPr lang="en-US" b="1" dirty="0">
                <a:solidFill>
                  <a:srgbClr val="FF0000"/>
                </a:solidFill>
              </a:rPr>
              <a:t>49%</a:t>
            </a:r>
            <a:r>
              <a:rPr lang="en-US" dirty="0"/>
              <a:t> pass rate</a:t>
            </a:r>
          </a:p>
          <a:p>
            <a:pPr lvl="1"/>
            <a:r>
              <a:rPr lang="en-US" dirty="0"/>
              <a:t>June 2019 – 68 examinees – (68 examinees; 51 new; 17 repeat) – </a:t>
            </a:r>
            <a:r>
              <a:rPr lang="en-US" b="1" dirty="0">
                <a:solidFill>
                  <a:srgbClr val="FF0000"/>
                </a:solidFill>
              </a:rPr>
              <a:t>51%</a:t>
            </a:r>
            <a:r>
              <a:rPr lang="en-US" dirty="0"/>
              <a:t> pass rate</a:t>
            </a:r>
          </a:p>
          <a:p>
            <a:pPr lvl="1"/>
            <a:r>
              <a:rPr lang="en-US" dirty="0"/>
              <a:t>December 2018 – 56 examinees (42 new; 14 repeat) – </a:t>
            </a:r>
            <a:r>
              <a:rPr lang="en-US" b="1" dirty="0">
                <a:solidFill>
                  <a:srgbClr val="FF0000"/>
                </a:solidFill>
              </a:rPr>
              <a:t>61%</a:t>
            </a:r>
            <a:r>
              <a:rPr lang="en-US" dirty="0"/>
              <a:t> pass rate</a:t>
            </a:r>
          </a:p>
          <a:p>
            <a:endParaRPr lang="en-US" dirty="0"/>
          </a:p>
          <a:p>
            <a:r>
              <a:rPr lang="en-US" dirty="0"/>
              <a:t>QPA Certificates Issued</a:t>
            </a:r>
          </a:p>
          <a:p>
            <a:pPr lvl="1"/>
            <a:r>
              <a:rPr lang="en-US" dirty="0"/>
              <a:t>1,925 active QPAs in the State (including SBAs)</a:t>
            </a:r>
          </a:p>
          <a:p>
            <a:pPr lvl="1"/>
            <a:r>
              <a:rPr lang="en-US" dirty="0"/>
              <a:t>2019 – 68 new certificates issued</a:t>
            </a:r>
          </a:p>
          <a:p>
            <a:pPr marL="457200" lvl="1" indent="0">
              <a:buNone/>
            </a:pPr>
            <a:endParaRPr lang="en-US" dirty="0"/>
          </a:p>
          <a:p>
            <a:pPr lvl="1"/>
            <a:endParaRPr lang="en-US" dirty="0"/>
          </a:p>
        </p:txBody>
      </p:sp>
    </p:spTree>
    <p:extLst>
      <p:ext uri="{BB962C8B-B14F-4D97-AF65-F5344CB8AC3E}">
        <p14:creationId xmlns:p14="http://schemas.microsoft.com/office/powerpoint/2010/main" val="1715780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QPA Renewal Requirements</a:t>
            </a:r>
          </a:p>
        </p:txBody>
      </p:sp>
      <p:sp>
        <p:nvSpPr>
          <p:cNvPr id="3" name="Content Placeholder 2"/>
          <p:cNvSpPr>
            <a:spLocks noGrp="1"/>
          </p:cNvSpPr>
          <p:nvPr>
            <p:ph idx="1"/>
          </p:nvPr>
        </p:nvSpPr>
        <p:spPr/>
        <p:txBody>
          <a:bodyPr>
            <a:normAutofit fontScale="92500" lnSpcReduction="20000"/>
          </a:bodyPr>
          <a:lstStyle/>
          <a:p>
            <a:r>
              <a:rPr lang="en-US" u="sng" dirty="0"/>
              <a:t>N.J.A.C.</a:t>
            </a:r>
            <a:r>
              <a:rPr lang="en-US" dirty="0"/>
              <a:t> 5:32-4.2</a:t>
            </a:r>
          </a:p>
          <a:p>
            <a:pPr marL="118872" indent="0">
              <a:buNone/>
            </a:pPr>
            <a:endParaRPr lang="en-US" u="sng" dirty="0"/>
          </a:p>
          <a:p>
            <a:r>
              <a:rPr lang="en-US" dirty="0"/>
              <a:t>20 contact hours of continuing education every 3 years:</a:t>
            </a:r>
          </a:p>
          <a:p>
            <a:pPr marL="118872" indent="0">
              <a:buNone/>
            </a:pPr>
            <a:endParaRPr lang="en-US" dirty="0"/>
          </a:p>
          <a:p>
            <a:pPr lvl="1"/>
            <a:r>
              <a:rPr lang="en-US" dirty="0"/>
              <a:t>Procurement Procedures		2.0 contact hours</a:t>
            </a:r>
          </a:p>
          <a:p>
            <a:pPr lvl="1"/>
            <a:r>
              <a:rPr lang="en-US" dirty="0"/>
              <a:t>Green Purchasing			2.0 contact hours</a:t>
            </a:r>
          </a:p>
          <a:p>
            <a:pPr lvl="1"/>
            <a:r>
              <a:rPr lang="en-US" dirty="0"/>
              <a:t>Office Admin./General Duties	2.0 contact hours</a:t>
            </a:r>
          </a:p>
          <a:p>
            <a:pPr lvl="1"/>
            <a:r>
              <a:rPr lang="en-US" dirty="0"/>
              <a:t>Ethics					3.0 contact hours</a:t>
            </a:r>
          </a:p>
          <a:p>
            <a:pPr lvl="1"/>
            <a:r>
              <a:rPr lang="en-US" dirty="0"/>
              <a:t>Information Technology		optional</a:t>
            </a:r>
          </a:p>
          <a:p>
            <a:pPr marL="457200" lvl="1" indent="0">
              <a:buNone/>
            </a:pPr>
            <a:endParaRPr lang="en-US" dirty="0"/>
          </a:p>
          <a:p>
            <a:r>
              <a:rPr lang="en-US" sz="2600" dirty="0"/>
              <a:t>Note on waivers </a:t>
            </a:r>
          </a:p>
          <a:p>
            <a:pPr marL="457200" lvl="1" indent="0">
              <a:buNone/>
            </a:pPr>
            <a:endParaRPr lang="en-US" dirty="0"/>
          </a:p>
        </p:txBody>
      </p:sp>
    </p:spTree>
    <p:extLst>
      <p:ext uri="{BB962C8B-B14F-4D97-AF65-F5344CB8AC3E}">
        <p14:creationId xmlns:p14="http://schemas.microsoft.com/office/powerpoint/2010/main" val="4218209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to Apply for Renewal</a:t>
            </a:r>
          </a:p>
        </p:txBody>
      </p:sp>
      <p:sp>
        <p:nvSpPr>
          <p:cNvPr id="3" name="Content Placeholder 2"/>
          <p:cNvSpPr>
            <a:spLocks noGrp="1"/>
          </p:cNvSpPr>
          <p:nvPr>
            <p:ph idx="1"/>
          </p:nvPr>
        </p:nvSpPr>
        <p:spPr/>
        <p:txBody>
          <a:bodyPr>
            <a:normAutofit/>
          </a:bodyPr>
          <a:lstStyle/>
          <a:p>
            <a:endParaRPr lang="en-US" dirty="0"/>
          </a:p>
          <a:p>
            <a:endParaRPr lang="en-US" dirty="0"/>
          </a:p>
          <a:p>
            <a:r>
              <a:rPr lang="en-US" dirty="0"/>
              <a:t>Applications for renewal can be found on the “Professional Certification” page of the Division’s website:</a:t>
            </a:r>
          </a:p>
          <a:p>
            <a:pPr marL="118872" indent="0">
              <a:buNone/>
            </a:pPr>
            <a:endParaRPr lang="en-US" dirty="0"/>
          </a:p>
          <a:p>
            <a:pPr lvl="1"/>
            <a:r>
              <a:rPr lang="en-US" sz="2000" dirty="0">
                <a:hlinkClick r:id="rId3"/>
              </a:rPr>
              <a:t>http://www.nj.gov/dca/divisions/dlgs/programs/certification.html</a:t>
            </a:r>
            <a:endParaRPr lang="en-US" sz="2000" dirty="0"/>
          </a:p>
          <a:p>
            <a:pPr marL="457200" lvl="1" indent="0">
              <a:buNone/>
            </a:pPr>
            <a:endParaRPr lang="en-US" dirty="0"/>
          </a:p>
        </p:txBody>
      </p:sp>
    </p:spTree>
    <p:extLst>
      <p:ext uri="{BB962C8B-B14F-4D97-AF65-F5344CB8AC3E}">
        <p14:creationId xmlns:p14="http://schemas.microsoft.com/office/powerpoint/2010/main" val="232970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5CB6B-4EE1-4282-825E-9F78A6259C13}"/>
              </a:ext>
            </a:extLst>
          </p:cNvPr>
          <p:cNvSpPr>
            <a:spLocks noGrp="1"/>
          </p:cNvSpPr>
          <p:nvPr>
            <p:ph type="title"/>
          </p:nvPr>
        </p:nvSpPr>
        <p:spPr/>
        <p:txBody>
          <a:bodyPr/>
          <a:lstStyle/>
          <a:p>
            <a:pPr algn="ctr"/>
            <a:r>
              <a:rPr lang="en-US" dirty="0"/>
              <a:t>Covid-19 Extensions</a:t>
            </a:r>
          </a:p>
        </p:txBody>
      </p:sp>
      <p:sp>
        <p:nvSpPr>
          <p:cNvPr id="3" name="Content Placeholder 2">
            <a:extLst>
              <a:ext uri="{FF2B5EF4-FFF2-40B4-BE49-F238E27FC236}">
                <a16:creationId xmlns:a16="http://schemas.microsoft.com/office/drawing/2014/main" id="{8515F4EF-3196-4D2C-B739-28B8BAD5A85F}"/>
              </a:ext>
            </a:extLst>
          </p:cNvPr>
          <p:cNvSpPr>
            <a:spLocks noGrp="1"/>
          </p:cNvSpPr>
          <p:nvPr>
            <p:ph idx="1"/>
          </p:nvPr>
        </p:nvSpPr>
        <p:spPr/>
        <p:txBody>
          <a:bodyPr>
            <a:normAutofit lnSpcReduction="10000"/>
          </a:bodyPr>
          <a:lstStyle/>
          <a:p>
            <a:r>
              <a:rPr lang="en-US" dirty="0"/>
              <a:t>P.L. 2020, c. 34 extended certifications expiring after May 15, 2020, by one year.</a:t>
            </a:r>
          </a:p>
          <a:p>
            <a:pPr lvl="1"/>
            <a:r>
              <a:rPr lang="en-US" dirty="0"/>
              <a:t>Example</a:t>
            </a:r>
          </a:p>
          <a:p>
            <a:pPr lvl="2"/>
            <a:r>
              <a:rPr lang="en-US" dirty="0"/>
              <a:t>Due December 31, 2020 </a:t>
            </a:r>
            <a:r>
              <a:rPr lang="en-US" dirty="0">
                <a:sym typeface="Wingdings" panose="05000000000000000000" pitchFamily="2" charset="2"/>
              </a:rPr>
              <a:t> December 31, 2021</a:t>
            </a:r>
          </a:p>
          <a:p>
            <a:r>
              <a:rPr lang="en-US" dirty="0">
                <a:sym typeface="Wingdings" panose="05000000000000000000" pitchFamily="2" charset="2"/>
              </a:rPr>
              <a:t>After that initial one-year extension, it reverts to the original three-year cycle for QPAs</a:t>
            </a:r>
          </a:p>
          <a:p>
            <a:pPr lvl="1"/>
            <a:r>
              <a:rPr lang="en-US" dirty="0">
                <a:sym typeface="Wingdings" panose="05000000000000000000" pitchFamily="2" charset="2"/>
              </a:rPr>
              <a:t>Example</a:t>
            </a:r>
          </a:p>
          <a:p>
            <a:pPr lvl="2"/>
            <a:r>
              <a:rPr lang="en-US" dirty="0">
                <a:sym typeface="Wingdings" panose="05000000000000000000" pitchFamily="2" charset="2"/>
              </a:rPr>
              <a:t>Due December 31, 2020  December 31, 2021  December 31, 2024</a:t>
            </a:r>
          </a:p>
          <a:p>
            <a:r>
              <a:rPr lang="en-US" dirty="0">
                <a:sym typeface="Wingdings" panose="05000000000000000000" pitchFamily="2" charset="2"/>
              </a:rPr>
              <a:t>LFN 2020-13</a:t>
            </a:r>
          </a:p>
          <a:p>
            <a:pPr lvl="1"/>
            <a:r>
              <a:rPr lang="en-US" dirty="0">
                <a:sym typeface="Wingdings" panose="05000000000000000000" pitchFamily="2" charset="2"/>
                <a:hlinkClick r:id="rId3"/>
              </a:rPr>
              <a:t>https://www.nj.gov/dca/divisions/dlgs/lfns/20/2020-13.pdf</a:t>
            </a:r>
            <a:endParaRPr lang="en-US" dirty="0">
              <a:sym typeface="Wingdings" panose="05000000000000000000" pitchFamily="2" charset="2"/>
            </a:endParaRPr>
          </a:p>
          <a:p>
            <a:pPr marL="457200" lvl="1" indent="0">
              <a:buNone/>
            </a:pPr>
            <a:endParaRPr lang="en-US" dirty="0">
              <a:sym typeface="Wingdings" panose="05000000000000000000" pitchFamily="2" charset="2"/>
            </a:endParaRPr>
          </a:p>
        </p:txBody>
      </p:sp>
    </p:spTree>
    <p:extLst>
      <p:ext uri="{BB962C8B-B14F-4D97-AF65-F5344CB8AC3E}">
        <p14:creationId xmlns:p14="http://schemas.microsoft.com/office/powerpoint/2010/main" val="1337350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to Apply for Renewal</a:t>
            </a:r>
          </a:p>
        </p:txBody>
      </p:sp>
      <p:sp>
        <p:nvSpPr>
          <p:cNvPr id="3" name="Content Placeholder 2"/>
          <p:cNvSpPr>
            <a:spLocks noGrp="1"/>
          </p:cNvSpPr>
          <p:nvPr>
            <p:ph idx="1"/>
          </p:nvPr>
        </p:nvSpPr>
        <p:spPr/>
        <p:txBody>
          <a:bodyPr>
            <a:normAutofit/>
          </a:bodyPr>
          <a:lstStyle/>
          <a:p>
            <a:r>
              <a:rPr lang="en-US" dirty="0"/>
              <a:t>$35 renewal fee – check or money order made payable to: “Treasurer, State of New Jersey”</a:t>
            </a:r>
          </a:p>
          <a:p>
            <a:pPr marL="118872" indent="0">
              <a:buNone/>
            </a:pPr>
            <a:endParaRPr lang="en-US" dirty="0"/>
          </a:p>
          <a:p>
            <a:r>
              <a:rPr lang="en-US" dirty="0"/>
              <a:t>Do NOT send in certificates of attendance.  Keep those for your records, in the event the Division conducts an audit</a:t>
            </a:r>
          </a:p>
          <a:p>
            <a:pPr marL="118872" indent="0">
              <a:buNone/>
            </a:pPr>
            <a:endParaRPr lang="en-US" dirty="0"/>
          </a:p>
          <a:p>
            <a:pPr marL="118872" indent="0">
              <a:buNone/>
            </a:pPr>
            <a:endParaRPr lang="en-US" dirty="0"/>
          </a:p>
        </p:txBody>
      </p:sp>
    </p:spTree>
    <p:extLst>
      <p:ext uri="{BB962C8B-B14F-4D97-AF65-F5344CB8AC3E}">
        <p14:creationId xmlns:p14="http://schemas.microsoft.com/office/powerpoint/2010/main" val="1898978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Notes on Renewals</a:t>
            </a:r>
          </a:p>
        </p:txBody>
      </p:sp>
      <p:sp>
        <p:nvSpPr>
          <p:cNvPr id="3" name="Content Placeholder 2"/>
          <p:cNvSpPr>
            <a:spLocks noGrp="1"/>
          </p:cNvSpPr>
          <p:nvPr>
            <p:ph idx="1"/>
          </p:nvPr>
        </p:nvSpPr>
        <p:spPr/>
        <p:txBody>
          <a:bodyPr>
            <a:normAutofit fontScale="55000" lnSpcReduction="20000"/>
          </a:bodyPr>
          <a:lstStyle/>
          <a:p>
            <a:r>
              <a:rPr lang="en-US" dirty="0"/>
              <a:t>Every renewal cycle stands alone.  Credit hours cannot be “banked” from one renewal cycle to the next.  While you are certainly free to renew early, you cannot apply credits earned prior to the start of your next renewal cycle to your next renewal.</a:t>
            </a:r>
          </a:p>
          <a:p>
            <a:pPr marL="118872" indent="0">
              <a:buNone/>
            </a:pPr>
            <a:endParaRPr lang="en-US" dirty="0"/>
          </a:p>
          <a:p>
            <a:pPr lvl="1"/>
            <a:r>
              <a:rPr lang="en-US" b="1" dirty="0"/>
              <a:t>What if I renewed early this year?</a:t>
            </a:r>
          </a:p>
          <a:p>
            <a:pPr lvl="3"/>
            <a:r>
              <a:rPr lang="en-US" b="1" dirty="0"/>
              <a:t>Example – I was originally due to renew June 30, 2020.  My deadline was extended to June 30, 2021, but I just submitted by renewal in May.  My next renewal cycle is June 30, 2021 to June 30, 2024.  What happens to anything I take between now and June 30, 2021?</a:t>
            </a:r>
          </a:p>
          <a:p>
            <a:pPr marL="1033272" lvl="3" indent="0">
              <a:buNone/>
            </a:pPr>
            <a:endParaRPr lang="en-US" b="1" dirty="0"/>
          </a:p>
          <a:p>
            <a:pPr lvl="4"/>
            <a:r>
              <a:rPr lang="en-US" b="1" dirty="0"/>
              <a:t>Under EXISTING Division policy, you cannot apply those credits to your renewal due June 30,2024.</a:t>
            </a:r>
          </a:p>
          <a:p>
            <a:pPr lvl="4"/>
            <a:r>
              <a:rPr lang="en-US" b="1" dirty="0"/>
              <a:t>We are evaluating the impact of Covid-19 on our certificate-holders to determine how best to address the issue as we certainly do not want to discourage folks from keeping up with their continuing education. </a:t>
            </a:r>
          </a:p>
          <a:p>
            <a:pPr lvl="4"/>
            <a:endParaRPr lang="en-US" dirty="0"/>
          </a:p>
          <a:p>
            <a:r>
              <a:rPr lang="en-US" dirty="0"/>
              <a:t>6 month grace period – still in the law</a:t>
            </a:r>
          </a:p>
          <a:p>
            <a:pPr lvl="1"/>
            <a:r>
              <a:rPr lang="en-US" dirty="0"/>
              <a:t>Automatic</a:t>
            </a:r>
          </a:p>
          <a:p>
            <a:pPr lvl="1"/>
            <a:r>
              <a:rPr lang="en-US" dirty="0"/>
              <a:t>No late fee for QPAs</a:t>
            </a:r>
          </a:p>
          <a:p>
            <a:pPr lvl="1"/>
            <a:r>
              <a:rPr lang="en-US" dirty="0"/>
              <a:t>Additional 6 months, with Director approval, for (1) flood, hurricane, superstorm or other natural disaster, and a state of emergency has been declared by the Governor, or (2) medical event or condition</a:t>
            </a:r>
          </a:p>
          <a:p>
            <a:pPr marL="457200" lvl="1" indent="0">
              <a:buNone/>
            </a:pPr>
            <a:endParaRPr lang="en-US" dirty="0"/>
          </a:p>
          <a:p>
            <a:r>
              <a:rPr lang="en-US" dirty="0"/>
              <a:t>What happens if you fail to renew?</a:t>
            </a:r>
          </a:p>
          <a:p>
            <a:pPr lvl="1"/>
            <a:r>
              <a:rPr lang="en-US" dirty="0"/>
              <a:t>Both the LPCL and the regulations state “an individual who holds a QPA and allows such certificate to lapse by failing to renew shall be required to apply to take the qualifying examination.”  </a:t>
            </a:r>
          </a:p>
          <a:p>
            <a:pPr lvl="2"/>
            <a:r>
              <a:rPr lang="en-US" dirty="0"/>
              <a:t>LFN 2012-9 – this provision applies, regardless of how the person obtained his or her QPA.  This includes SBAs.</a:t>
            </a:r>
          </a:p>
          <a:p>
            <a:pPr lvl="1"/>
            <a:endParaRPr lang="en-US" dirty="0"/>
          </a:p>
          <a:p>
            <a:endParaRPr lang="en-US" dirty="0"/>
          </a:p>
        </p:txBody>
      </p:sp>
    </p:spTree>
    <p:extLst>
      <p:ext uri="{BB962C8B-B14F-4D97-AF65-F5344CB8AC3E}">
        <p14:creationId xmlns:p14="http://schemas.microsoft.com/office/powerpoint/2010/main" val="420172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82B8-7921-4235-9B5C-4A3E09C487EF}"/>
              </a:ext>
            </a:extLst>
          </p:cNvPr>
          <p:cNvSpPr>
            <a:spLocks noGrp="1"/>
          </p:cNvSpPr>
          <p:nvPr>
            <p:ph type="title"/>
          </p:nvPr>
        </p:nvSpPr>
        <p:spPr/>
        <p:txBody>
          <a:bodyPr/>
          <a:lstStyle/>
          <a:p>
            <a:pPr algn="ctr"/>
            <a:r>
              <a:rPr lang="en-US" dirty="0"/>
              <a:t>Continuing Education</a:t>
            </a:r>
          </a:p>
        </p:txBody>
      </p:sp>
      <p:sp>
        <p:nvSpPr>
          <p:cNvPr id="3" name="Content Placeholder 2">
            <a:extLst>
              <a:ext uri="{FF2B5EF4-FFF2-40B4-BE49-F238E27FC236}">
                <a16:creationId xmlns:a16="http://schemas.microsoft.com/office/drawing/2014/main" id="{6A73CF17-B56A-4EBB-8687-A643D3E08965}"/>
              </a:ext>
            </a:extLst>
          </p:cNvPr>
          <p:cNvSpPr>
            <a:spLocks noGrp="1"/>
          </p:cNvSpPr>
          <p:nvPr>
            <p:ph idx="1"/>
          </p:nvPr>
        </p:nvSpPr>
        <p:spPr/>
        <p:txBody>
          <a:bodyPr>
            <a:normAutofit/>
          </a:bodyPr>
          <a:lstStyle/>
          <a:p>
            <a:r>
              <a:rPr lang="en-US" dirty="0"/>
              <a:t>We are continuing to evaluate the impact of Covid-19 on our licensees and continuing education. </a:t>
            </a:r>
          </a:p>
          <a:p>
            <a:pPr marL="118872" indent="0">
              <a:buNone/>
            </a:pPr>
            <a:endParaRPr lang="en-US" dirty="0"/>
          </a:p>
          <a:p>
            <a:r>
              <a:rPr lang="en-US" dirty="0"/>
              <a:t>With regard to webinars and other online and remote learning opportunities, there are no </a:t>
            </a:r>
            <a:r>
              <a:rPr lang="en-US" i="1" dirty="0"/>
              <a:t>formal</a:t>
            </a:r>
            <a:r>
              <a:rPr lang="en-US" dirty="0"/>
              <a:t> guidelines or restrictions at this time.  </a:t>
            </a:r>
          </a:p>
          <a:p>
            <a:pPr marL="118872" indent="0">
              <a:buNone/>
            </a:pPr>
            <a:endParaRPr lang="en-US" dirty="0"/>
          </a:p>
          <a:p>
            <a:r>
              <a:rPr lang="en-US" dirty="0"/>
              <a:t>Application procedures for CEU approval remain the same.  </a:t>
            </a:r>
          </a:p>
          <a:p>
            <a:pPr marL="118872" indent="0">
              <a:buNone/>
            </a:pPr>
            <a:endParaRPr lang="en-US" dirty="0"/>
          </a:p>
          <a:p>
            <a:endParaRPr lang="en-US" dirty="0"/>
          </a:p>
        </p:txBody>
      </p:sp>
    </p:spTree>
    <p:extLst>
      <p:ext uri="{BB962C8B-B14F-4D97-AF65-F5344CB8AC3E}">
        <p14:creationId xmlns:p14="http://schemas.microsoft.com/office/powerpoint/2010/main" val="3395098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EFE5F-4AB2-48C1-B8A4-500E07FDB3CD}"/>
              </a:ext>
            </a:extLst>
          </p:cNvPr>
          <p:cNvSpPr>
            <a:spLocks noGrp="1"/>
          </p:cNvSpPr>
          <p:nvPr>
            <p:ph type="title"/>
          </p:nvPr>
        </p:nvSpPr>
        <p:spPr/>
        <p:txBody>
          <a:bodyPr/>
          <a:lstStyle/>
          <a:p>
            <a:pPr algn="ctr"/>
            <a:r>
              <a:rPr lang="en-US" dirty="0"/>
              <a:t>Continuing Education</a:t>
            </a:r>
          </a:p>
        </p:txBody>
      </p:sp>
      <p:sp>
        <p:nvSpPr>
          <p:cNvPr id="3" name="Content Placeholder 2">
            <a:extLst>
              <a:ext uri="{FF2B5EF4-FFF2-40B4-BE49-F238E27FC236}">
                <a16:creationId xmlns:a16="http://schemas.microsoft.com/office/drawing/2014/main" id="{9C8211E2-6AF8-46CA-B493-2F960DA40026}"/>
              </a:ext>
            </a:extLst>
          </p:cNvPr>
          <p:cNvSpPr>
            <a:spLocks noGrp="1"/>
          </p:cNvSpPr>
          <p:nvPr>
            <p:ph idx="1"/>
          </p:nvPr>
        </p:nvSpPr>
        <p:spPr/>
        <p:txBody>
          <a:bodyPr>
            <a:normAutofit fontScale="70000" lnSpcReduction="20000"/>
          </a:bodyPr>
          <a:lstStyle/>
          <a:p>
            <a:r>
              <a:rPr lang="en-US" dirty="0"/>
              <a:t>DLGS did issue a newsletter in May, wherein we provided the following guidance regarding webinars:</a:t>
            </a:r>
          </a:p>
          <a:p>
            <a:pPr marL="457200" lvl="1" indent="0">
              <a:buNone/>
            </a:pPr>
            <a:endParaRPr lang="en-US" dirty="0"/>
          </a:p>
          <a:p>
            <a:pPr lvl="1"/>
            <a:r>
              <a:rPr lang="en-US" dirty="0"/>
              <a:t>Webinars should be live, as opposed to previously recorded </a:t>
            </a:r>
          </a:p>
          <a:p>
            <a:pPr lvl="1"/>
            <a:r>
              <a:rPr lang="en-US" dirty="0"/>
              <a:t>Attendance must be tracked </a:t>
            </a:r>
          </a:p>
          <a:p>
            <a:pPr lvl="1"/>
            <a:r>
              <a:rPr lang="en-US" dirty="0"/>
              <a:t>Sponsors must still provide participants with course completion certificates, with the DLGS course # and credits approved</a:t>
            </a:r>
          </a:p>
          <a:p>
            <a:pPr lvl="1"/>
            <a:r>
              <a:rPr lang="en-US" dirty="0"/>
              <a:t>Course evaluations should also be made available</a:t>
            </a:r>
          </a:p>
          <a:p>
            <a:pPr lvl="1"/>
            <a:r>
              <a:rPr lang="en-US" dirty="0"/>
              <a:t>Instructional time should align to the number of credits approved</a:t>
            </a:r>
          </a:p>
          <a:p>
            <a:pPr lvl="2"/>
            <a:r>
              <a:rPr lang="en-US" dirty="0"/>
              <a:t>50 minutes = 1 contact hour</a:t>
            </a:r>
          </a:p>
          <a:p>
            <a:pPr lvl="1"/>
            <a:r>
              <a:rPr lang="en-US" dirty="0"/>
              <a:t>Consideration should be given to the various tools that can be used to ensure and verify audience participation</a:t>
            </a:r>
          </a:p>
          <a:p>
            <a:pPr lvl="1"/>
            <a:r>
              <a:rPr lang="en-US" dirty="0"/>
              <a:t>Sponsors must still maintain records, of the course, including attendance records, for three years</a:t>
            </a:r>
          </a:p>
          <a:p>
            <a:pPr marL="457200" lvl="1" indent="0">
              <a:buNone/>
            </a:pPr>
            <a:endParaRPr lang="en-US" dirty="0"/>
          </a:p>
          <a:p>
            <a:pPr marL="768096" lvl="2" indent="0">
              <a:buNone/>
            </a:pPr>
            <a:r>
              <a:rPr lang="en-US" dirty="0"/>
              <a:t>https://www.nj.gov/dca/divisions/dlgs/hottopics/hottopics_docs/cor_LGS%20Newsletter%20FINAL.pdf</a:t>
            </a:r>
          </a:p>
          <a:p>
            <a:pPr marL="768096" lvl="2" indent="0">
              <a:buNone/>
            </a:pPr>
            <a:endParaRPr lang="en-US" dirty="0"/>
          </a:p>
          <a:p>
            <a:endParaRPr lang="en-US" dirty="0"/>
          </a:p>
        </p:txBody>
      </p:sp>
    </p:spTree>
    <p:extLst>
      <p:ext uri="{BB962C8B-B14F-4D97-AF65-F5344CB8AC3E}">
        <p14:creationId xmlns:p14="http://schemas.microsoft.com/office/powerpoint/2010/main" val="3156784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Vacancies</a:t>
            </a:r>
          </a:p>
        </p:txBody>
      </p:sp>
      <p:sp>
        <p:nvSpPr>
          <p:cNvPr id="3" name="Content Placeholder 2"/>
          <p:cNvSpPr>
            <a:spLocks noGrp="1"/>
          </p:cNvSpPr>
          <p:nvPr>
            <p:ph idx="1"/>
          </p:nvPr>
        </p:nvSpPr>
        <p:spPr/>
        <p:txBody>
          <a:bodyPr>
            <a:normAutofit fontScale="85000" lnSpcReduction="10000"/>
          </a:bodyPr>
          <a:lstStyle/>
          <a:p>
            <a:r>
              <a:rPr lang="en-US" dirty="0"/>
              <a:t>If the position of Purchasing Agent becomes vacant, a local contracting unit can appoint a </a:t>
            </a:r>
            <a:r>
              <a:rPr lang="en-US" b="1" dirty="0"/>
              <a:t>non-certified</a:t>
            </a:r>
            <a:r>
              <a:rPr lang="en-US" dirty="0"/>
              <a:t> person as “Temporary Purchasing Agent” for a period of one year from the date of vacancy.</a:t>
            </a:r>
          </a:p>
          <a:p>
            <a:pPr marL="118872" indent="0">
              <a:buNone/>
            </a:pPr>
            <a:endParaRPr lang="en-US" dirty="0"/>
          </a:p>
          <a:p>
            <a:r>
              <a:rPr lang="en-US" dirty="0"/>
              <a:t>The governing body can then apply to the Director of the Division of Local Government Services for one additional year term.  </a:t>
            </a:r>
          </a:p>
          <a:p>
            <a:endParaRPr lang="en-US" dirty="0"/>
          </a:p>
          <a:p>
            <a:r>
              <a:rPr lang="en-US" b="1" dirty="0"/>
              <a:t>P.L. 2020, c. 34 extended this to two years.  Again, see LFN 2020-13.</a:t>
            </a:r>
          </a:p>
          <a:p>
            <a:pPr marL="118872" indent="0">
              <a:buNone/>
            </a:pPr>
            <a:endParaRPr lang="en-US" dirty="0"/>
          </a:p>
          <a:p>
            <a:r>
              <a:rPr lang="en-US" dirty="0"/>
              <a:t>During the time that that a Temporary Purchasing Agent is appointed, the local contracting unit may continue to keep its bid threshold at the statutorily allowed maximum if it has passed a resolution to do so.</a:t>
            </a:r>
          </a:p>
        </p:txBody>
      </p:sp>
    </p:spTree>
    <p:extLst>
      <p:ext uri="{BB962C8B-B14F-4D97-AF65-F5344CB8AC3E}">
        <p14:creationId xmlns:p14="http://schemas.microsoft.com/office/powerpoint/2010/main" val="3750509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Note on Financial Disclosure Statements</a:t>
            </a:r>
          </a:p>
        </p:txBody>
      </p:sp>
      <p:sp>
        <p:nvSpPr>
          <p:cNvPr id="3" name="Content Placeholder 2"/>
          <p:cNvSpPr>
            <a:spLocks noGrp="1"/>
          </p:cNvSpPr>
          <p:nvPr>
            <p:ph idx="1"/>
          </p:nvPr>
        </p:nvSpPr>
        <p:spPr/>
        <p:txBody>
          <a:bodyPr>
            <a:normAutofit fontScale="70000" lnSpcReduction="20000"/>
          </a:bodyPr>
          <a:lstStyle/>
          <a:p>
            <a:r>
              <a:rPr lang="en-US" dirty="0"/>
              <a:t>The Local Government Ethics Law (LGEL) requires that all “Local Government Officers” (LGO) annually file Financial Disclosure Statements (FDS) with the Division of Local Government Services by April 30.  </a:t>
            </a:r>
            <a:r>
              <a:rPr lang="en-US" b="1" dirty="0"/>
              <a:t>This deadline was extended to July 31, 2020.  If you are listed on the roster for your municipality, be sure to get your FDS filed ASAP.</a:t>
            </a:r>
            <a:endParaRPr lang="en-US" dirty="0"/>
          </a:p>
          <a:p>
            <a:pPr marL="118872" indent="0">
              <a:buNone/>
            </a:pPr>
            <a:endParaRPr lang="en-US" dirty="0"/>
          </a:p>
          <a:p>
            <a:r>
              <a:rPr lang="en-US" dirty="0"/>
              <a:t>In August 2015, the LGEL regulations were amended to further define the term LGO.</a:t>
            </a:r>
          </a:p>
          <a:p>
            <a:pPr marL="118872" indent="0">
              <a:buNone/>
            </a:pPr>
            <a:endParaRPr lang="en-US" dirty="0"/>
          </a:p>
          <a:p>
            <a:r>
              <a:rPr lang="en-US" dirty="0"/>
              <a:t>Specifically included in that definition are Qualified Purchasing Agents</a:t>
            </a:r>
          </a:p>
          <a:p>
            <a:pPr lvl="2"/>
            <a:r>
              <a:rPr lang="en-US" dirty="0"/>
              <a:t>Therefore, if you the designated Purchasing Agent for a local government entity, and are listed as an LGO on their roster, you must file an FDS by April 30 of each year, or within 30 days of first being appointed to the position of Purchasing Agent</a:t>
            </a:r>
          </a:p>
          <a:p>
            <a:pPr marL="768096" lvl="2" indent="0">
              <a:buNone/>
            </a:pPr>
            <a:endParaRPr lang="en-US" dirty="0"/>
          </a:p>
          <a:p>
            <a:r>
              <a:rPr lang="en-US" dirty="0"/>
              <a:t>Each year, a Local Finance Notice is issued, which contains instructions on how to file your FDS online.</a:t>
            </a:r>
          </a:p>
          <a:p>
            <a:pPr marL="118872" indent="0">
              <a:buNone/>
            </a:pPr>
            <a:endParaRPr lang="en-US" dirty="0"/>
          </a:p>
          <a:p>
            <a:r>
              <a:rPr lang="en-US" dirty="0"/>
              <a:t>For FDS-related questions, call (609) 292-4537 or email: LFB_FDS@dca.nj.gov</a:t>
            </a:r>
          </a:p>
          <a:p>
            <a:pPr marL="768096" lvl="2" indent="0">
              <a:buNone/>
            </a:pPr>
            <a:endParaRPr lang="en-US" dirty="0"/>
          </a:p>
          <a:p>
            <a:endParaRPr lang="en-US" dirty="0"/>
          </a:p>
        </p:txBody>
      </p:sp>
    </p:spTree>
    <p:extLst>
      <p:ext uri="{BB962C8B-B14F-4D97-AF65-F5344CB8AC3E}">
        <p14:creationId xmlns:p14="http://schemas.microsoft.com/office/powerpoint/2010/main" val="188351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Division of Local Government Services</a:t>
            </a:r>
            <a:br>
              <a:rPr lang="en-US" dirty="0"/>
            </a:br>
            <a:r>
              <a:rPr lang="en-US" dirty="0"/>
              <a:t>Certification Unit</a:t>
            </a:r>
          </a:p>
        </p:txBody>
      </p:sp>
      <p:sp>
        <p:nvSpPr>
          <p:cNvPr id="3" name="Content Placeholder 2"/>
          <p:cNvSpPr>
            <a:spLocks noGrp="1"/>
          </p:cNvSpPr>
          <p:nvPr>
            <p:ph idx="1"/>
          </p:nvPr>
        </p:nvSpPr>
        <p:spPr/>
        <p:txBody>
          <a:bodyPr>
            <a:normAutofit fontScale="92500" lnSpcReduction="20000"/>
          </a:bodyPr>
          <a:lstStyle/>
          <a:p>
            <a:endParaRPr lang="en-US" dirty="0"/>
          </a:p>
          <a:p>
            <a:r>
              <a:rPr lang="en-US" b="1" dirty="0"/>
              <a:t>Qualified Purchasing Agents (QPA)</a:t>
            </a:r>
          </a:p>
          <a:p>
            <a:pPr marL="118872" indent="0">
              <a:buNone/>
            </a:pPr>
            <a:endParaRPr lang="en-US" dirty="0"/>
          </a:p>
          <a:p>
            <a:r>
              <a:rPr lang="en-US" dirty="0"/>
              <a:t>Certified Municipal Finance Officers (CMFO)</a:t>
            </a:r>
          </a:p>
          <a:p>
            <a:pPr marL="118872" indent="0">
              <a:buNone/>
            </a:pPr>
            <a:endParaRPr lang="en-US" dirty="0"/>
          </a:p>
          <a:p>
            <a:r>
              <a:rPr lang="en-US" dirty="0"/>
              <a:t>Certified County Finance Officers (CCFO)</a:t>
            </a:r>
          </a:p>
          <a:p>
            <a:pPr marL="118872" indent="0">
              <a:buNone/>
            </a:pPr>
            <a:endParaRPr lang="en-US" dirty="0"/>
          </a:p>
          <a:p>
            <a:r>
              <a:rPr lang="en-US" dirty="0"/>
              <a:t>Registered Municipal Clerks (RMC)</a:t>
            </a:r>
          </a:p>
          <a:p>
            <a:pPr marL="118872" indent="0">
              <a:buNone/>
            </a:pPr>
            <a:endParaRPr lang="en-US" dirty="0"/>
          </a:p>
          <a:p>
            <a:r>
              <a:rPr lang="en-US" dirty="0"/>
              <a:t>Certified Tax Collectors (CTC)</a:t>
            </a:r>
          </a:p>
          <a:p>
            <a:pPr marL="118872" indent="0">
              <a:buNone/>
            </a:pPr>
            <a:endParaRPr lang="en-US" dirty="0"/>
          </a:p>
          <a:p>
            <a:r>
              <a:rPr lang="en-US" dirty="0"/>
              <a:t>Certified Public Works Managers (CPWM)</a:t>
            </a:r>
          </a:p>
        </p:txBody>
      </p:sp>
    </p:spTree>
    <p:extLst>
      <p:ext uri="{BB962C8B-B14F-4D97-AF65-F5344CB8AC3E}">
        <p14:creationId xmlns:p14="http://schemas.microsoft.com/office/powerpoint/2010/main" val="1858833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p:txBody>
          <a:bodyPr/>
          <a:lstStyle/>
          <a:p>
            <a:pPr marL="118872" indent="0">
              <a:buNone/>
            </a:pPr>
            <a:endParaRPr lang="en-US" dirty="0"/>
          </a:p>
        </p:txBody>
      </p:sp>
    </p:spTree>
    <p:extLst>
      <p:ext uri="{BB962C8B-B14F-4D97-AF65-F5344CB8AC3E}">
        <p14:creationId xmlns:p14="http://schemas.microsoft.com/office/powerpoint/2010/main" val="2755964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Topics for Today . . .</a:t>
            </a:r>
          </a:p>
        </p:txBody>
      </p:sp>
      <p:sp>
        <p:nvSpPr>
          <p:cNvPr id="3" name="Content Placeholder 2"/>
          <p:cNvSpPr>
            <a:spLocks noGrp="1"/>
          </p:cNvSpPr>
          <p:nvPr>
            <p:ph idx="1"/>
          </p:nvPr>
        </p:nvSpPr>
        <p:spPr/>
        <p:txBody>
          <a:bodyPr>
            <a:normAutofit/>
          </a:bodyPr>
          <a:lstStyle/>
          <a:p>
            <a:pPr marL="118872" indent="0" algn="ctr">
              <a:buNone/>
            </a:pPr>
            <a:endParaRPr lang="en-US" dirty="0"/>
          </a:p>
          <a:p>
            <a:pPr algn="ctr"/>
            <a:r>
              <a:rPr lang="en-US" sz="3600" dirty="0"/>
              <a:t>Impact of Covid-19 on QPA Certifications:</a:t>
            </a:r>
          </a:p>
          <a:p>
            <a:pPr marL="118872" indent="0" algn="ctr">
              <a:buNone/>
            </a:pPr>
            <a:endParaRPr lang="en-US" dirty="0"/>
          </a:p>
          <a:p>
            <a:r>
              <a:rPr lang="en-US" sz="2800" dirty="0"/>
              <a:t>State Exam</a:t>
            </a:r>
          </a:p>
          <a:p>
            <a:r>
              <a:rPr lang="en-US" sz="2800" dirty="0"/>
              <a:t>Renewals and Continuing Education</a:t>
            </a:r>
          </a:p>
          <a:p>
            <a:r>
              <a:rPr lang="en-US" sz="2800" dirty="0"/>
              <a:t>Temporary Appointments</a:t>
            </a:r>
          </a:p>
          <a:p>
            <a:r>
              <a:rPr lang="en-US" sz="2800" dirty="0"/>
              <a:t>Reminder on Financial Disclosure Statements</a:t>
            </a:r>
          </a:p>
          <a:p>
            <a:pPr marL="118872" indent="0">
              <a:buNone/>
            </a:pPr>
            <a:endParaRPr lang="en-US" dirty="0"/>
          </a:p>
          <a:p>
            <a:endParaRPr lang="en-US" dirty="0"/>
          </a:p>
        </p:txBody>
      </p:sp>
    </p:spTree>
    <p:extLst>
      <p:ext uri="{BB962C8B-B14F-4D97-AF65-F5344CB8AC3E}">
        <p14:creationId xmlns:p14="http://schemas.microsoft.com/office/powerpoint/2010/main" val="1770505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QPA Certification</a:t>
            </a:r>
          </a:p>
        </p:txBody>
      </p:sp>
      <p:sp>
        <p:nvSpPr>
          <p:cNvPr id="3" name="Content Placeholder 2"/>
          <p:cNvSpPr>
            <a:spLocks noGrp="1"/>
          </p:cNvSpPr>
          <p:nvPr>
            <p:ph idx="1"/>
          </p:nvPr>
        </p:nvSpPr>
        <p:spPr/>
        <p:txBody>
          <a:bodyPr/>
          <a:lstStyle/>
          <a:p>
            <a:r>
              <a:rPr lang="en-US" dirty="0"/>
              <a:t>The LPCL authorizes a local contracting unit to utilize the maximum bid threshold (now $44,000), provided its governing body appoints a Purchasing Agent who possesses a QPA certification.</a:t>
            </a:r>
          </a:p>
          <a:p>
            <a:endParaRPr lang="en-US" dirty="0"/>
          </a:p>
          <a:p>
            <a:r>
              <a:rPr lang="en-US" dirty="0"/>
              <a:t>Local units that do not appoint a QPA must remain at the lower pay-to-play threshold ($17,500 local units/$32,000 BOEs).</a:t>
            </a:r>
          </a:p>
        </p:txBody>
      </p:sp>
    </p:spTree>
    <p:extLst>
      <p:ext uri="{BB962C8B-B14F-4D97-AF65-F5344CB8AC3E}">
        <p14:creationId xmlns:p14="http://schemas.microsoft.com/office/powerpoint/2010/main" val="3038445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2 Ways to Obtain QPA Certificate</a:t>
            </a:r>
          </a:p>
        </p:txBody>
      </p:sp>
      <p:sp>
        <p:nvSpPr>
          <p:cNvPr id="3" name="Content Placeholder 2"/>
          <p:cNvSpPr>
            <a:spLocks noGrp="1"/>
          </p:cNvSpPr>
          <p:nvPr>
            <p:ph idx="1"/>
          </p:nvPr>
        </p:nvSpPr>
        <p:spPr/>
        <p:txBody>
          <a:bodyPr>
            <a:normAutofit fontScale="92500" lnSpcReduction="20000"/>
          </a:bodyPr>
          <a:lstStyle/>
          <a:p>
            <a:r>
              <a:rPr lang="en-US" dirty="0"/>
              <a:t>QPA – State Exam</a:t>
            </a:r>
          </a:p>
          <a:p>
            <a:pPr marL="118872" indent="0">
              <a:buNone/>
            </a:pPr>
            <a:endParaRPr lang="en-US" dirty="0"/>
          </a:p>
          <a:p>
            <a:pPr lvl="1"/>
            <a:r>
              <a:rPr lang="en-US" dirty="0"/>
              <a:t>U.S. citizen, person of good moral character, H.S. diploma or equivalent</a:t>
            </a:r>
          </a:p>
          <a:p>
            <a:pPr marL="457200" lvl="1" indent="0">
              <a:buNone/>
            </a:pPr>
            <a:endParaRPr lang="en-US" dirty="0"/>
          </a:p>
          <a:p>
            <a:pPr lvl="1"/>
            <a:r>
              <a:rPr lang="en-US" dirty="0"/>
              <a:t>Completion of the Rutgers CGS Purchasing Program</a:t>
            </a:r>
          </a:p>
          <a:p>
            <a:pPr lvl="3"/>
            <a:r>
              <a:rPr lang="en-US" dirty="0"/>
              <a:t>Exception for CMFO/CCFO</a:t>
            </a:r>
          </a:p>
          <a:p>
            <a:pPr marL="768096" lvl="2" indent="0">
              <a:buNone/>
            </a:pPr>
            <a:endParaRPr lang="en-US" dirty="0"/>
          </a:p>
          <a:p>
            <a:pPr lvl="1"/>
            <a:r>
              <a:rPr lang="en-US" dirty="0"/>
              <a:t>Two years (60 credits) of college (any major or subject), and two years “full-time governmental experience performing duties relative to those of public procurement”</a:t>
            </a:r>
          </a:p>
          <a:p>
            <a:pPr lvl="3"/>
            <a:r>
              <a:rPr lang="en-US" dirty="0"/>
              <a:t>Additional years of experience on a year for year basis can be substituted for two years of college</a:t>
            </a:r>
          </a:p>
          <a:p>
            <a:pPr lvl="3"/>
            <a:r>
              <a:rPr lang="en-US" dirty="0"/>
              <a:t>However, additional years of college cannot be substituted for two years of experience</a:t>
            </a:r>
          </a:p>
          <a:p>
            <a:pPr lvl="1"/>
            <a:endParaRPr lang="en-US" dirty="0"/>
          </a:p>
        </p:txBody>
      </p:sp>
    </p:spTree>
    <p:extLst>
      <p:ext uri="{BB962C8B-B14F-4D97-AF65-F5344CB8AC3E}">
        <p14:creationId xmlns:p14="http://schemas.microsoft.com/office/powerpoint/2010/main" val="136331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Ways to Obtain QPA Certificate</a:t>
            </a:r>
          </a:p>
        </p:txBody>
      </p:sp>
      <p:sp>
        <p:nvSpPr>
          <p:cNvPr id="3" name="Content Placeholder 2"/>
          <p:cNvSpPr>
            <a:spLocks noGrp="1"/>
          </p:cNvSpPr>
          <p:nvPr>
            <p:ph idx="1"/>
          </p:nvPr>
        </p:nvSpPr>
        <p:spPr/>
        <p:txBody>
          <a:bodyPr/>
          <a:lstStyle/>
          <a:p>
            <a:r>
              <a:rPr lang="en-US" dirty="0"/>
              <a:t>Exception – Standard School Business Administrator Certificate</a:t>
            </a:r>
          </a:p>
          <a:p>
            <a:pPr lvl="1"/>
            <a:r>
              <a:rPr lang="en-US" dirty="0"/>
              <a:t>Three years of public procurement experience</a:t>
            </a:r>
          </a:p>
          <a:p>
            <a:pPr lvl="1"/>
            <a:r>
              <a:rPr lang="en-US" dirty="0"/>
              <a:t>Two hours of continuing education in “green purchasing”</a:t>
            </a:r>
          </a:p>
          <a:p>
            <a:endParaRPr lang="en-US" dirty="0"/>
          </a:p>
        </p:txBody>
      </p:sp>
    </p:spTree>
    <p:extLst>
      <p:ext uri="{BB962C8B-B14F-4D97-AF65-F5344CB8AC3E}">
        <p14:creationId xmlns:p14="http://schemas.microsoft.com/office/powerpoint/2010/main" val="313302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State Exam</a:t>
            </a:r>
          </a:p>
        </p:txBody>
      </p:sp>
      <p:sp>
        <p:nvSpPr>
          <p:cNvPr id="3" name="Content Placeholder 2"/>
          <p:cNvSpPr>
            <a:spLocks noGrp="1"/>
          </p:cNvSpPr>
          <p:nvPr>
            <p:ph idx="1"/>
          </p:nvPr>
        </p:nvSpPr>
        <p:spPr/>
        <p:txBody>
          <a:bodyPr>
            <a:normAutofit/>
          </a:bodyPr>
          <a:lstStyle/>
          <a:p>
            <a:r>
              <a:rPr lang="en-US" dirty="0"/>
              <a:t>December and June</a:t>
            </a:r>
          </a:p>
          <a:p>
            <a:pPr lvl="2"/>
            <a:r>
              <a:rPr lang="en-US" dirty="0"/>
              <a:t>June 24, 2020 – CANCELLED DUE TO COVID – all applications and fees were held over for the December</a:t>
            </a:r>
          </a:p>
          <a:p>
            <a:pPr lvl="2"/>
            <a:r>
              <a:rPr lang="en-US" dirty="0"/>
              <a:t>December 16, 2020 – currently planning for an in-person exam, following all required health and safety guidelines</a:t>
            </a:r>
          </a:p>
          <a:p>
            <a:pPr lvl="4"/>
            <a:r>
              <a:rPr lang="en-US" dirty="0"/>
              <a:t>Estimating 75-100 examinees</a:t>
            </a:r>
          </a:p>
          <a:p>
            <a:pPr lvl="4"/>
            <a:r>
              <a:rPr lang="en-US" dirty="0"/>
              <a:t>Multiple locations</a:t>
            </a:r>
          </a:p>
          <a:p>
            <a:pPr lvl="4"/>
            <a:r>
              <a:rPr lang="en-US" dirty="0"/>
              <a:t>Updates are posted on the Professional Certification page of the Division’s website: </a:t>
            </a:r>
          </a:p>
          <a:p>
            <a:pPr lvl="5"/>
            <a:r>
              <a:rPr lang="en-US" dirty="0">
                <a:hlinkClick r:id="rId3"/>
              </a:rPr>
              <a:t>https://www.nj.gov/dca/divisions/dlgs/programs/certification.html</a:t>
            </a:r>
            <a:endParaRPr lang="en-US" dirty="0"/>
          </a:p>
          <a:p>
            <a:pPr lvl="4"/>
            <a:r>
              <a:rPr lang="en-US" dirty="0"/>
              <a:t>All applicants have been put on an email listserv to receive updates</a:t>
            </a:r>
          </a:p>
          <a:p>
            <a:pPr lvl="2"/>
            <a:endParaRPr lang="en-US" dirty="0"/>
          </a:p>
          <a:p>
            <a:pPr marL="118872" indent="0">
              <a:buNone/>
            </a:pPr>
            <a:endParaRPr lang="en-US" dirty="0"/>
          </a:p>
          <a:p>
            <a:endParaRPr lang="en-US" sz="2400" dirty="0"/>
          </a:p>
        </p:txBody>
      </p:sp>
    </p:spTree>
    <p:extLst>
      <p:ext uri="{BB962C8B-B14F-4D97-AF65-F5344CB8AC3E}">
        <p14:creationId xmlns:p14="http://schemas.microsoft.com/office/powerpoint/2010/main" val="3401780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9A114-9D08-4F4D-BE66-D26F50DAB0A3}"/>
              </a:ext>
            </a:extLst>
          </p:cNvPr>
          <p:cNvSpPr>
            <a:spLocks noGrp="1"/>
          </p:cNvSpPr>
          <p:nvPr>
            <p:ph type="title"/>
          </p:nvPr>
        </p:nvSpPr>
        <p:spPr/>
        <p:txBody>
          <a:bodyPr/>
          <a:lstStyle/>
          <a:p>
            <a:pPr algn="ctr"/>
            <a:r>
              <a:rPr lang="en-US" dirty="0"/>
              <a:t>The State Exam</a:t>
            </a:r>
          </a:p>
        </p:txBody>
      </p:sp>
      <p:pic>
        <p:nvPicPr>
          <p:cNvPr id="4" name="Content Placeholder 3">
            <a:extLst>
              <a:ext uri="{FF2B5EF4-FFF2-40B4-BE49-F238E27FC236}">
                <a16:creationId xmlns:a16="http://schemas.microsoft.com/office/drawing/2014/main" id="{BA213B2E-FE6C-46C7-8C85-A420FA960FD1}"/>
              </a:ext>
            </a:extLst>
          </p:cNvPr>
          <p:cNvPicPr>
            <a:picLocks noGrp="1" noChangeAspect="1"/>
          </p:cNvPicPr>
          <p:nvPr>
            <p:ph idx="1"/>
          </p:nvPr>
        </p:nvPicPr>
        <p:blipFill>
          <a:blip r:embed="rId2"/>
          <a:stretch>
            <a:fillRect/>
          </a:stretch>
        </p:blipFill>
        <p:spPr>
          <a:xfrm>
            <a:off x="3409025" y="1544715"/>
            <a:ext cx="5628443" cy="5220069"/>
          </a:xfrm>
          <a:prstGeom prst="rect">
            <a:avLst/>
          </a:prstGeom>
        </p:spPr>
      </p:pic>
    </p:spTree>
    <p:extLst>
      <p:ext uri="{BB962C8B-B14F-4D97-AF65-F5344CB8AC3E}">
        <p14:creationId xmlns:p14="http://schemas.microsoft.com/office/powerpoint/2010/main" val="52887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64B96-48CE-4B86-9946-D8C3974D6E8F}"/>
              </a:ext>
            </a:extLst>
          </p:cNvPr>
          <p:cNvSpPr>
            <a:spLocks noGrp="1"/>
          </p:cNvSpPr>
          <p:nvPr>
            <p:ph type="title"/>
          </p:nvPr>
        </p:nvSpPr>
        <p:spPr/>
        <p:txBody>
          <a:bodyPr/>
          <a:lstStyle/>
          <a:p>
            <a:pPr algn="ctr"/>
            <a:r>
              <a:rPr lang="en-US" dirty="0"/>
              <a:t>The State Exam</a:t>
            </a:r>
          </a:p>
        </p:txBody>
      </p:sp>
      <p:sp>
        <p:nvSpPr>
          <p:cNvPr id="3" name="Content Placeholder 2">
            <a:extLst>
              <a:ext uri="{FF2B5EF4-FFF2-40B4-BE49-F238E27FC236}">
                <a16:creationId xmlns:a16="http://schemas.microsoft.com/office/drawing/2014/main" id="{74F52CBF-995B-4A2A-B672-19CA7954679F}"/>
              </a:ext>
            </a:extLst>
          </p:cNvPr>
          <p:cNvSpPr>
            <a:spLocks noGrp="1"/>
          </p:cNvSpPr>
          <p:nvPr>
            <p:ph idx="1"/>
          </p:nvPr>
        </p:nvSpPr>
        <p:spPr/>
        <p:txBody>
          <a:bodyPr>
            <a:normAutofit fontScale="92500"/>
          </a:bodyPr>
          <a:lstStyle/>
          <a:p>
            <a:r>
              <a:rPr lang="en-US" dirty="0"/>
              <a:t>Applications for the State Exam can be found on the “Professional Certification” page of the Division’s website:</a:t>
            </a:r>
          </a:p>
          <a:p>
            <a:pPr lvl="1"/>
            <a:r>
              <a:rPr lang="en-US" sz="2000" dirty="0">
                <a:hlinkClick r:id="rId3"/>
              </a:rPr>
              <a:t>http://www.nj.gov/dca/divisions/dlgs/programs/certification.html</a:t>
            </a:r>
            <a:endParaRPr lang="en-US" sz="2000" dirty="0"/>
          </a:p>
          <a:p>
            <a:endParaRPr lang="en-US" dirty="0"/>
          </a:p>
          <a:p>
            <a:r>
              <a:rPr lang="en-US" dirty="0"/>
              <a:t>The Division is still accepting applications for the December 2020 exam, which are, by statute, due 30 days prior to the exam date</a:t>
            </a:r>
          </a:p>
          <a:p>
            <a:pPr marL="118872" indent="0">
              <a:buNone/>
            </a:pPr>
            <a:endParaRPr lang="en-US" dirty="0"/>
          </a:p>
          <a:p>
            <a:r>
              <a:rPr lang="en-US" dirty="0"/>
              <a:t>T/F, M/C, Short Answer (4 </a:t>
            </a:r>
            <a:r>
              <a:rPr lang="en-US" dirty="0">
                <a:sym typeface="Wingdings" panose="05000000000000000000" pitchFamily="2" charset="2"/>
              </a:rPr>
              <a:t> 5)</a:t>
            </a:r>
            <a:endParaRPr lang="en-US" dirty="0"/>
          </a:p>
          <a:p>
            <a:pPr marL="118872" indent="0">
              <a:buNone/>
            </a:pPr>
            <a:endParaRPr lang="en-US" dirty="0"/>
          </a:p>
          <a:p>
            <a:r>
              <a:rPr lang="en-US" dirty="0"/>
              <a:t>80% to pass</a:t>
            </a:r>
          </a:p>
          <a:p>
            <a:endParaRPr lang="en-US" dirty="0"/>
          </a:p>
        </p:txBody>
      </p:sp>
    </p:spTree>
    <p:extLst>
      <p:ext uri="{BB962C8B-B14F-4D97-AF65-F5344CB8AC3E}">
        <p14:creationId xmlns:p14="http://schemas.microsoft.com/office/powerpoint/2010/main" val="1812689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1644</Words>
  <Application>Microsoft Office PowerPoint</Application>
  <PresentationFormat>Widescreen</PresentationFormat>
  <Paragraphs>175</Paragraphs>
  <Slides>20</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Corbel</vt:lpstr>
      <vt:lpstr>Wingdings</vt:lpstr>
      <vt:lpstr>Wingdings 2</vt:lpstr>
      <vt:lpstr>Wingdings 3</vt:lpstr>
      <vt:lpstr>Module</vt:lpstr>
      <vt:lpstr>New Jersey Department of Community Affairs Division of Local Government Services Certification Unit   Shannon Hudak, Manager Email: shannon.hudak@dca.nj.gov Direct Line: (609) 292-9757   Website: http://www.nj.gov/dca/divisions/dlgs/programs/certification.html </vt:lpstr>
      <vt:lpstr>Division of Local Government Services Certification Unit</vt:lpstr>
      <vt:lpstr>Topics for Today . . .</vt:lpstr>
      <vt:lpstr>The QPA Certification</vt:lpstr>
      <vt:lpstr>2 Ways to Obtain QPA Certificate</vt:lpstr>
      <vt:lpstr>2 Ways to Obtain QPA Certificate</vt:lpstr>
      <vt:lpstr>The State Exam</vt:lpstr>
      <vt:lpstr>The State Exam</vt:lpstr>
      <vt:lpstr>The State Exam</vt:lpstr>
      <vt:lpstr>Statistics</vt:lpstr>
      <vt:lpstr>QPA Renewal Requirements</vt:lpstr>
      <vt:lpstr>How to Apply for Renewal</vt:lpstr>
      <vt:lpstr>Covid-19 Extensions</vt:lpstr>
      <vt:lpstr>How to Apply for Renewal</vt:lpstr>
      <vt:lpstr>Notes on Renewals</vt:lpstr>
      <vt:lpstr>Continuing Education</vt:lpstr>
      <vt:lpstr>Continuing Education</vt:lpstr>
      <vt:lpstr>Vacancies</vt:lpstr>
      <vt:lpstr>Note on Financial Disclosure Statements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2020-08-26T19:51:16Z</dcterms:created>
  <dcterms:modified xsi:type="dcterms:W3CDTF">2020-08-26T19:51:36Z</dcterms:modified>
</cp:coreProperties>
</file>